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6" r:id="rId3"/>
    <p:sldId id="259" r:id="rId4"/>
    <p:sldId id="263" r:id="rId5"/>
    <p:sldId id="261" r:id="rId6"/>
    <p:sldId id="264" r:id="rId7"/>
    <p:sldId id="262" r:id="rId8"/>
    <p:sldId id="260" r:id="rId9"/>
    <p:sldId id="25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165F-20ED-E348-8E2E-98B9A85C725A}" type="datetimeFigureOut">
              <a:rPr lang="en-US" smtClean="0"/>
              <a:pPr/>
              <a:t>14-02-06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E3C47-1D58-7448-933C-28D9BAFF7AA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475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Copyright Exceptions  and Images for Educational Use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Ann Ludbrook, Ryerson University</a:t>
            </a:r>
            <a:br>
              <a:rPr lang="en-US" dirty="0" smtClean="0"/>
            </a:br>
            <a:r>
              <a:rPr lang="en-US" dirty="0" smtClean="0"/>
              <a:t> Jan. 31</a:t>
            </a:r>
            <a:r>
              <a:rPr lang="en-US" baseline="30000" dirty="0" smtClean="0"/>
              <a:t>st</a:t>
            </a:r>
            <a:r>
              <a:rPr lang="en-US" dirty="0" smtClean="0"/>
              <a:t>,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25135"/>
              </p:ext>
            </p:extLst>
          </p:nvPr>
        </p:nvGraphicFramePr>
        <p:xfrm>
          <a:off x="457200" y="16002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94420" y="52780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6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Mash-up </a:t>
            </a:r>
            <a:r>
              <a:rPr lang="en-US" dirty="0" smtClean="0"/>
              <a:t>Exception: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copyright exception for user generated content in the world</a:t>
            </a:r>
          </a:p>
          <a:p>
            <a:r>
              <a:rPr lang="en-US" dirty="0" smtClean="0"/>
              <a:t>“personal” use only</a:t>
            </a:r>
          </a:p>
          <a:p>
            <a:r>
              <a:rPr lang="en-US" dirty="0" smtClean="0"/>
              <a:t> Can use for student postings (podcasts) and posted on the web</a:t>
            </a:r>
          </a:p>
          <a:p>
            <a:r>
              <a:rPr lang="en-US" dirty="0" smtClean="0"/>
              <a:t>Must be </a:t>
            </a:r>
            <a:r>
              <a:rPr lang="en-US" dirty="0" smtClean="0"/>
              <a:t>transformational (mashed-up)</a:t>
            </a:r>
            <a:endParaRPr lang="en-US" dirty="0" smtClean="0"/>
          </a:p>
          <a:p>
            <a:r>
              <a:rPr lang="en-US" dirty="0" smtClean="0"/>
              <a:t>Can’t </a:t>
            </a:r>
            <a:r>
              <a:rPr lang="en-US" dirty="0" smtClean="0"/>
              <a:t>be used by </a:t>
            </a:r>
            <a:r>
              <a:rPr lang="en-US" dirty="0" smtClean="0"/>
              <a:t>faculty for teaching</a:t>
            </a:r>
            <a:endParaRPr lang="en-US" dirty="0" smtClean="0"/>
          </a:p>
          <a:p>
            <a:r>
              <a:rPr lang="en-US" dirty="0" smtClean="0"/>
              <a:t>Fair dealing is usually as expansive except in the case of </a:t>
            </a:r>
            <a:r>
              <a:rPr lang="en-US" dirty="0" smtClean="0"/>
              <a:t>a whole song</a:t>
            </a:r>
          </a:p>
          <a:p>
            <a:r>
              <a:rPr lang="en-US" dirty="0" smtClean="0"/>
              <a:t>Must legally obtain content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</a:t>
            </a:r>
            <a:r>
              <a:rPr lang="en-CA" dirty="0" smtClean="0"/>
              <a:t>30.04 : Work available through Internet &amp; images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29600" cy="477091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New Copyright exception as of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/>
              <a:t>	2012 for educational use only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Must be on the public Internet</a:t>
            </a:r>
            <a:br>
              <a:rPr lang="en-US" sz="2600" dirty="0" smtClean="0"/>
            </a:b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No amount limit, educational use </a:t>
            </a:r>
            <a:r>
              <a:rPr lang="en-US" sz="2600" dirty="0" smtClean="0"/>
              <a:t>only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Not protected by passwords or digital locks</a:t>
            </a: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To the best of your knowledge must be legally posted</a:t>
            </a:r>
            <a:endParaRPr lang="en-US" sz="2600" dirty="0" smtClean="0"/>
          </a:p>
          <a:p>
            <a:endParaRPr lang="en-CA" sz="2600" dirty="0"/>
          </a:p>
        </p:txBody>
      </p:sp>
      <p:pic>
        <p:nvPicPr>
          <p:cNvPr id="6" name="Picture 5" descr="shutterstock_653512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94" y="2032000"/>
            <a:ext cx="2815173" cy="187035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25A2-3509-48CE-901A-02B6D2EA7775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</a:t>
            </a:r>
            <a:r>
              <a:rPr lang="en-CA" dirty="0" smtClean="0"/>
              <a:t>30.04 : Work available through Internet &amp; images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75320" cy="4388803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What is a “clearly visible notice”?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© sign alone is not is sufficient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Governor in Council may at some future time make regulations prescribing what defines this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At this time this can be broadly interpreted</a:t>
            </a:r>
            <a:endParaRPr lang="en-US" sz="2600" dirty="0" smtClean="0"/>
          </a:p>
          <a:p>
            <a:endParaRPr lang="en-CA" sz="2600" dirty="0"/>
          </a:p>
        </p:txBody>
      </p:sp>
      <p:pic>
        <p:nvPicPr>
          <p:cNvPr id="6" name="Picture 5" descr="shutterstock_653512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694" y="2032000"/>
            <a:ext cx="2815173" cy="1870354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25A2-3509-48CE-901A-02B6D2EA7775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Clearly visible on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notices at all on page</a:t>
            </a:r>
          </a:p>
          <a:p>
            <a:endParaRPr lang="en-US" dirty="0" smtClean="0"/>
          </a:p>
          <a:p>
            <a:r>
              <a:rPr lang="en-US" dirty="0" smtClean="0"/>
              <a:t>ok to reuse right on page</a:t>
            </a:r>
          </a:p>
          <a:p>
            <a:endParaRPr lang="en-US" dirty="0" smtClean="0"/>
          </a:p>
          <a:p>
            <a:r>
              <a:rPr lang="en-US" dirty="0" smtClean="0"/>
              <a:t>terms do not prohibit non-commercial or educational reuse or redistribution or </a:t>
            </a:r>
            <a:r>
              <a:rPr lang="en-US" dirty="0" smtClean="0"/>
              <a:t>material</a:t>
            </a:r>
          </a:p>
          <a:p>
            <a:endParaRPr lang="en-US" dirty="0" smtClean="0"/>
          </a:p>
          <a:p>
            <a:r>
              <a:rPr lang="en-US" dirty="0" smtClean="0"/>
              <a:t>Do not link to a clear </a:t>
            </a:r>
            <a:r>
              <a:rPr lang="en-US" dirty="0" err="1" smtClean="0"/>
              <a:t>licence</a:t>
            </a:r>
            <a:r>
              <a:rPr lang="en-US" dirty="0" smtClean="0"/>
              <a:t>/reuse button or amount restriction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s30.04 : What about Terms of Use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60"/>
            <a:ext cx="8275320" cy="438880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Must be easily decipherable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/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Not a laundry list with reuse of material rules buried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Should be on first screen or readily visible within the first </a:t>
            </a:r>
            <a:r>
              <a:rPr lang="en-US" sz="2600" dirty="0" smtClean="0"/>
              <a:t>page and in very clear language (not legalese)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600" dirty="0" smtClean="0"/>
          </a:p>
          <a:p>
            <a:r>
              <a:rPr lang="en-CA" sz="2600" dirty="0" smtClean="0"/>
              <a:t>What </a:t>
            </a:r>
            <a:r>
              <a:rPr lang="en-CA" sz="2600" dirty="0" smtClean="0"/>
              <a:t>about single use or “private” notice?</a:t>
            </a:r>
            <a:endParaRPr lang="en-CA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25A2-3509-48CE-901A-02B6D2EA7775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Terms of Use: CBC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468"/>
            <a:ext cx="8275320" cy="48476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endParaRPr lang="en-CA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25A2-3509-48CE-901A-02B6D2EA7775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  <p:pic>
        <p:nvPicPr>
          <p:cNvPr id="8" name="Picture 7" descr="Screen Shot 2014-01-31 at 6.12.3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151" y="1417638"/>
            <a:ext cx="8454523" cy="43799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Links to Copyright Statements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468"/>
            <a:ext cx="8275320" cy="484769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endParaRPr lang="en-CA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25A2-3509-48CE-901A-02B6D2EA7775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  <p:pic>
        <p:nvPicPr>
          <p:cNvPr id="9" name="Picture 8" descr="Screen Shot 2014-01-31 at 6.28.05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19" y="2184399"/>
            <a:ext cx="8004353" cy="1895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08"/>
            <a:ext cx="8229600" cy="117953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Licence </a:t>
            </a:r>
            <a:r>
              <a:rPr lang="en-CA" dirty="0" smtClean="0"/>
              <a:t>options example </a:t>
            </a:r>
            <a:r>
              <a:rPr lang="en-CA" dirty="0" smtClean="0"/>
              <a:t>: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Globe </a:t>
            </a:r>
            <a:r>
              <a:rPr lang="en-CA" dirty="0" smtClean="0"/>
              <a:t>&amp; Mail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8468"/>
            <a:ext cx="8275320" cy="4847696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5053" dirty="0" smtClean="0"/>
              <a:t>Print/license notice on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053" dirty="0" smtClean="0"/>
              <a:t>	page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5053" dirty="0" smtClean="0"/>
              <a:t>Clear notice on article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053" dirty="0"/>
              <a:t>	</a:t>
            </a:r>
            <a:r>
              <a:rPr lang="en-US" sz="5053" dirty="0" smtClean="0"/>
              <a:t>when going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053" dirty="0"/>
              <a:t>	</a:t>
            </a:r>
            <a:r>
              <a:rPr lang="en-US" sz="5053" dirty="0" smtClean="0"/>
              <a:t>into print option: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5053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5053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5053" dirty="0" smtClean="0"/>
              <a:t>Permission </a:t>
            </a:r>
            <a:r>
              <a:rPr lang="en-US" sz="5053" dirty="0"/>
              <a:t>granted for up to 5 copies. All rights reserved.  You may forward this article or get additional permissions by typing http://license.icopyright.net/3.8425?icx_id=16604931 into any web browser.</a:t>
            </a:r>
            <a:r>
              <a:rPr lang="en-US" sz="5053" dirty="0" smtClean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600" dirty="0" smtClean="0"/>
          </a:p>
          <a:p>
            <a:endParaRPr lang="en-CA" sz="2600" dirty="0"/>
          </a:p>
        </p:txBody>
      </p:sp>
      <p:pic>
        <p:nvPicPr>
          <p:cNvPr id="6" name="Picture 5" descr="shutterstock_653512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133" y="1278467"/>
            <a:ext cx="4978400" cy="258376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25A2-3509-48CE-901A-02B6D2EA7775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utterstock_545584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8760"/>
            <a:ext cx="3076285" cy="46329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Dealing Policies &amp; Images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4160" y="1600200"/>
            <a:ext cx="580644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10% of a work or one chapter – images in context are </a:t>
            </a:r>
            <a:r>
              <a:rPr lang="en-US" sz="2600" dirty="0" smtClean="0"/>
              <a:t>fine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OR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One image from a </a:t>
            </a:r>
            <a:r>
              <a:rPr lang="en-US" sz="2600" dirty="0" smtClean="0"/>
              <a:t>work (artistic) 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BUT</a:t>
            </a:r>
          </a:p>
          <a:p>
            <a:pPr>
              <a:buNone/>
            </a:pPr>
            <a:r>
              <a:rPr lang="en-US" sz="2600" dirty="0" smtClean="0"/>
              <a:t>More 10</a:t>
            </a:r>
            <a:r>
              <a:rPr lang="en-US" sz="2600" dirty="0" smtClean="0"/>
              <a:t>% of images on case to case basis i.e. course book adoption </a:t>
            </a:r>
            <a:r>
              <a:rPr lang="en-US" sz="2600" dirty="0" smtClean="0"/>
              <a:t>(ask your copyright contact)</a:t>
            </a:r>
            <a:endParaRPr lang="en-US" sz="2600" dirty="0" smtClean="0"/>
          </a:p>
          <a:p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E25A2-3509-48CE-901A-02B6D2EA7775}" type="slidenum">
              <a:rPr lang="en-CA" smtClean="0"/>
              <a:pPr>
                <a:defRPr/>
              </a:pPr>
              <a:t>9</a:t>
            </a:fld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241</Words>
  <Application>Microsoft Macintosh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Copyright Exceptions  and Images for Educational Use   Ann Ludbrook, Ryerson University  Jan. 31st, 2014</vt:lpstr>
      <vt:lpstr>s30.04 : Work available through Internet &amp; images </vt:lpstr>
      <vt:lpstr>s30.04 : Work available through Internet &amp; images </vt:lpstr>
      <vt:lpstr>Clearly visible on page</vt:lpstr>
      <vt:lpstr>s30.04 : What about Terms of Use </vt:lpstr>
      <vt:lpstr>Terms of Use: CBC </vt:lpstr>
      <vt:lpstr>Links to Copyright Statements </vt:lpstr>
      <vt:lpstr>Licence options example :  Globe &amp; Mail </vt:lpstr>
      <vt:lpstr>Fair Dealing Policies &amp; Images</vt:lpstr>
      <vt:lpstr>Mash-up Exception: Images</vt:lpstr>
    </vt:vector>
  </TitlesOfParts>
  <Company>Copyright 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s30.04 : Work available through Internet &amp; images </dc:title>
  <dc:creator>Ann Ludbrook</dc:creator>
  <cp:lastModifiedBy>Ann Ludbrook</cp:lastModifiedBy>
  <cp:revision>5</cp:revision>
  <dcterms:created xsi:type="dcterms:W3CDTF">2014-02-05T14:02:15Z</dcterms:created>
  <dcterms:modified xsi:type="dcterms:W3CDTF">2014-02-06T16:04:14Z</dcterms:modified>
</cp:coreProperties>
</file>